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handoutMasterIdLst>
    <p:handoutMasterId r:id="rId14"/>
  </p:handoutMasterIdLst>
  <p:sldIdLst>
    <p:sldId id="403" r:id="rId3"/>
    <p:sldId id="407" r:id="rId4"/>
    <p:sldId id="408" r:id="rId5"/>
    <p:sldId id="404" r:id="rId6"/>
    <p:sldId id="405" r:id="rId7"/>
    <p:sldId id="406" r:id="rId8"/>
    <p:sldId id="410" r:id="rId9"/>
    <p:sldId id="411" r:id="rId10"/>
    <p:sldId id="409" r:id="rId11"/>
    <p:sldId id="337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AD3196D7-1AFD-47C3-9740-72A0AF7161E3}">
          <p14:sldIdLst>
            <p14:sldId id="403"/>
            <p14:sldId id="407"/>
            <p14:sldId id="408"/>
            <p14:sldId id="404"/>
            <p14:sldId id="405"/>
            <p14:sldId id="406"/>
            <p14:sldId id="410"/>
            <p14:sldId id="411"/>
            <p14:sldId id="409"/>
            <p14:sldId id="33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883" autoAdjust="0"/>
  </p:normalViewPr>
  <p:slideViewPr>
    <p:cSldViewPr>
      <p:cViewPr>
        <p:scale>
          <a:sx n="70" d="100"/>
          <a:sy n="70" d="100"/>
        </p:scale>
        <p:origin x="-1386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1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9A5B1C-D30C-4D71-89F0-94C101D3B056}" type="doc">
      <dgm:prSet loTypeId="urn:microsoft.com/office/officeart/2005/8/layout/funnel1" loCatId="relationship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cs-CZ"/>
        </a:p>
      </dgm:t>
    </dgm:pt>
    <dgm:pt modelId="{63DA989D-D45A-4806-957E-92FDC8BDEC1B}">
      <dgm:prSet phldrT="[Text]" custT="1"/>
      <dgm:spPr/>
      <dgm:t>
        <a:bodyPr/>
        <a:lstStyle/>
        <a:p>
          <a:r>
            <a:rPr lang="cs-CZ" sz="1800" b="1" dirty="0" smtClean="0">
              <a:solidFill>
                <a:schemeClr val="tx1"/>
              </a:solidFill>
            </a:rPr>
            <a:t>Individuální charakteristiky a problémy žáka</a:t>
          </a:r>
          <a:endParaRPr lang="cs-CZ" sz="1800" b="1" dirty="0">
            <a:solidFill>
              <a:schemeClr val="tx1"/>
            </a:solidFill>
          </a:endParaRPr>
        </a:p>
      </dgm:t>
    </dgm:pt>
    <dgm:pt modelId="{DA450316-7DF6-43CD-9806-E93E9C0C146F}" type="parTrans" cxnId="{6CDEEA96-DCD3-452B-90FB-99F69B57CD77}">
      <dgm:prSet/>
      <dgm:spPr/>
      <dgm:t>
        <a:bodyPr/>
        <a:lstStyle/>
        <a:p>
          <a:endParaRPr lang="cs-CZ"/>
        </a:p>
      </dgm:t>
    </dgm:pt>
    <dgm:pt modelId="{45F84961-955C-468F-9209-2DABE10E042E}" type="sibTrans" cxnId="{6CDEEA96-DCD3-452B-90FB-99F69B57CD77}">
      <dgm:prSet/>
      <dgm:spPr/>
      <dgm:t>
        <a:bodyPr/>
        <a:lstStyle/>
        <a:p>
          <a:endParaRPr lang="cs-CZ"/>
        </a:p>
      </dgm:t>
    </dgm:pt>
    <dgm:pt modelId="{82B0248B-659C-4A18-8E69-E9D8FEFBF804}">
      <dgm:prSet phldrT="[Text]" custT="1"/>
      <dgm:spPr/>
      <dgm:t>
        <a:bodyPr/>
        <a:lstStyle/>
        <a:p>
          <a:r>
            <a:rPr lang="cs-CZ" sz="1800" b="1" smtClean="0">
              <a:solidFill>
                <a:schemeClr val="tx1"/>
              </a:solidFill>
            </a:rPr>
            <a:t>Rodinné zázemí</a:t>
          </a:r>
          <a:endParaRPr lang="cs-CZ" sz="1800" b="1" dirty="0">
            <a:solidFill>
              <a:schemeClr val="tx1"/>
            </a:solidFill>
          </a:endParaRPr>
        </a:p>
      </dgm:t>
    </dgm:pt>
    <dgm:pt modelId="{81CB5B94-37CC-44E4-AE8A-F41984E3DECB}" type="parTrans" cxnId="{9602D083-8EDA-4122-B694-F4901A468903}">
      <dgm:prSet/>
      <dgm:spPr/>
      <dgm:t>
        <a:bodyPr/>
        <a:lstStyle/>
        <a:p>
          <a:endParaRPr lang="cs-CZ"/>
        </a:p>
      </dgm:t>
    </dgm:pt>
    <dgm:pt modelId="{13004218-1172-404F-81BF-12DDFDB0EC44}" type="sibTrans" cxnId="{9602D083-8EDA-4122-B694-F4901A468903}">
      <dgm:prSet/>
      <dgm:spPr/>
      <dgm:t>
        <a:bodyPr/>
        <a:lstStyle/>
        <a:p>
          <a:endParaRPr lang="cs-CZ"/>
        </a:p>
      </dgm:t>
    </dgm:pt>
    <dgm:pt modelId="{06F76343-77C1-4D2F-89BF-882E934F9B7D}">
      <dgm:prSet phldrT="[Text]" custT="1"/>
      <dgm:spPr>
        <a:effectLst>
          <a:outerShdw blurRad="40000" dist="23000" dir="5400000" rotWithShape="0">
            <a:srgbClr val="000000">
              <a:alpha val="0"/>
            </a:srgbClr>
          </a:outerShdw>
        </a:effectLst>
      </dgm:spPr>
      <dgm:t>
        <a:bodyPr/>
        <a:lstStyle/>
        <a:p>
          <a:r>
            <a:rPr lang="cs-CZ" sz="1800" b="1" dirty="0" smtClean="0">
              <a:solidFill>
                <a:schemeClr val="tx1"/>
              </a:solidFill>
            </a:rPr>
            <a:t>Špatný prospěch a předchozí studijní neúspěchy</a:t>
          </a:r>
          <a:endParaRPr lang="cs-CZ" sz="1800" b="1" dirty="0">
            <a:solidFill>
              <a:schemeClr val="tx1"/>
            </a:solidFill>
          </a:endParaRPr>
        </a:p>
      </dgm:t>
    </dgm:pt>
    <dgm:pt modelId="{E73E2E7F-DC89-4592-A082-B973F3CB4539}" type="parTrans" cxnId="{B3B86C1D-17B4-4E31-AE50-CFB881BF55E0}">
      <dgm:prSet/>
      <dgm:spPr/>
      <dgm:t>
        <a:bodyPr/>
        <a:lstStyle/>
        <a:p>
          <a:endParaRPr lang="cs-CZ"/>
        </a:p>
      </dgm:t>
    </dgm:pt>
    <dgm:pt modelId="{BC8848D3-FE03-4E65-8879-A0942E5B5826}" type="sibTrans" cxnId="{B3B86C1D-17B4-4E31-AE50-CFB881BF55E0}">
      <dgm:prSet/>
      <dgm:spPr/>
      <dgm:t>
        <a:bodyPr/>
        <a:lstStyle/>
        <a:p>
          <a:endParaRPr lang="cs-CZ"/>
        </a:p>
      </dgm:t>
    </dgm:pt>
    <dgm:pt modelId="{F2152D76-A5AB-4F52-976E-31293AAFCA5D}">
      <dgm:prSet phldrT="[Text]" custT="1"/>
      <dgm:spPr/>
      <dgm:t>
        <a:bodyPr/>
        <a:lstStyle/>
        <a:p>
          <a:r>
            <a:rPr lang="cs-CZ" sz="2800" b="1" dirty="0" smtClean="0">
              <a:solidFill>
                <a:schemeClr val="tx1"/>
              </a:solidFill>
            </a:rPr>
            <a:t>Odchod ze školy – Odchod ze vzdělání</a:t>
          </a:r>
          <a:endParaRPr lang="cs-CZ" sz="2800" b="1" dirty="0">
            <a:solidFill>
              <a:schemeClr val="tx1"/>
            </a:solidFill>
          </a:endParaRPr>
        </a:p>
      </dgm:t>
    </dgm:pt>
    <dgm:pt modelId="{F0F0A30E-C893-457C-B109-120643F301E0}" type="parTrans" cxnId="{E90D9DF5-E287-4E76-A5A9-7B3074F973DF}">
      <dgm:prSet/>
      <dgm:spPr/>
      <dgm:t>
        <a:bodyPr/>
        <a:lstStyle/>
        <a:p>
          <a:endParaRPr lang="cs-CZ"/>
        </a:p>
      </dgm:t>
    </dgm:pt>
    <dgm:pt modelId="{0B09AE4E-7EEA-468A-976C-9931424DDA66}" type="sibTrans" cxnId="{E90D9DF5-E287-4E76-A5A9-7B3074F973DF}">
      <dgm:prSet/>
      <dgm:spPr/>
      <dgm:t>
        <a:bodyPr/>
        <a:lstStyle/>
        <a:p>
          <a:endParaRPr lang="cs-CZ"/>
        </a:p>
      </dgm:t>
    </dgm:pt>
    <dgm:pt modelId="{C4147D40-03A9-4DB9-BDB2-BE928771D8CB}" type="pres">
      <dgm:prSet presAssocID="{AC9A5B1C-D30C-4D71-89F0-94C101D3B056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E7DE0165-CD7C-45DC-8481-115D5FE4BAB8}" type="pres">
      <dgm:prSet presAssocID="{AC9A5B1C-D30C-4D71-89F0-94C101D3B056}" presName="ellipse" presStyleLbl="trBgShp" presStyleIdx="0" presStyleCnt="1" custScaleX="143034" custScaleY="95373" custLinFactNeighborX="-1194" custLinFactNeighborY="-9198"/>
      <dgm:spPr/>
    </dgm:pt>
    <dgm:pt modelId="{29CC9769-EB97-4C08-920B-9049DA6B02C1}" type="pres">
      <dgm:prSet presAssocID="{AC9A5B1C-D30C-4D71-89F0-94C101D3B056}" presName="arrow1" presStyleLbl="fgShp" presStyleIdx="0" presStyleCnt="1" custScaleX="143034" custScaleY="95373" custLinFactNeighborX="-6162" custLinFactNeighborY="-25755"/>
      <dgm:spPr/>
    </dgm:pt>
    <dgm:pt modelId="{3ECB4097-85DD-4A55-8E53-E643BB3C4C70}" type="pres">
      <dgm:prSet presAssocID="{AC9A5B1C-D30C-4D71-89F0-94C101D3B056}" presName="rectangle" presStyleLbl="revTx" presStyleIdx="0" presStyleCnt="1" custScaleX="166667" custScaleY="95373" custLinFactNeighborX="-1284" custLinFactNeighborY="-1373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A84F03D-A68F-44BB-896F-3C1F6AAAA0E1}" type="pres">
      <dgm:prSet presAssocID="{82B0248B-659C-4A18-8E69-E9D8FEFBF804}" presName="item1" presStyleLbl="node1" presStyleIdx="0" presStyleCnt="3" custScaleX="143034" custScaleY="95373" custLinFactNeighborX="-3423" custLinFactNeighborY="-915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D0D634A-1BE0-4461-B6F5-E594C25467ED}" type="pres">
      <dgm:prSet presAssocID="{06F76343-77C1-4D2F-89BF-882E934F9B7D}" presName="item2" presStyleLbl="node1" presStyleIdx="1" presStyleCnt="3" custScaleX="143034" custScaleY="95373" custLinFactNeighborX="-37863" custLinFactNeighborY="-3415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64E6303-4C3B-4AA4-921C-AC113BFE620A}" type="pres">
      <dgm:prSet presAssocID="{F2152D76-A5AB-4F52-976E-31293AAFCA5D}" presName="item3" presStyleLbl="node1" presStyleIdx="2" presStyleCnt="3" custScaleX="180044" custScaleY="75620" custLinFactNeighborX="66195" custLinFactNeighborY="-843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33249D9-904A-4381-9793-50BDE2C595AB}" type="pres">
      <dgm:prSet presAssocID="{AC9A5B1C-D30C-4D71-89F0-94C101D3B056}" presName="funnel" presStyleLbl="trAlignAcc1" presStyleIdx="0" presStyleCnt="1" custScaleX="142857" custScaleY="84931" custLinFactNeighborX="-1100" custLinFactNeighborY="-8917"/>
      <dgm:spPr/>
    </dgm:pt>
  </dgm:ptLst>
  <dgm:cxnLst>
    <dgm:cxn modelId="{91A71DF9-7E18-4385-B08B-FA52AF8C7EE8}" type="presOf" srcId="{06F76343-77C1-4D2F-89BF-882E934F9B7D}" destId="{1A84F03D-A68F-44BB-896F-3C1F6AAAA0E1}" srcOrd="0" destOrd="0" presId="urn:microsoft.com/office/officeart/2005/8/layout/funnel1"/>
    <dgm:cxn modelId="{B29E364E-6658-4C78-90E4-EEBFC15969F7}" type="presOf" srcId="{F2152D76-A5AB-4F52-976E-31293AAFCA5D}" destId="{3ECB4097-85DD-4A55-8E53-E643BB3C4C70}" srcOrd="0" destOrd="0" presId="urn:microsoft.com/office/officeart/2005/8/layout/funnel1"/>
    <dgm:cxn modelId="{B3B86C1D-17B4-4E31-AE50-CFB881BF55E0}" srcId="{AC9A5B1C-D30C-4D71-89F0-94C101D3B056}" destId="{06F76343-77C1-4D2F-89BF-882E934F9B7D}" srcOrd="2" destOrd="0" parTransId="{E73E2E7F-DC89-4592-A082-B973F3CB4539}" sibTransId="{BC8848D3-FE03-4E65-8879-A0942E5B5826}"/>
    <dgm:cxn modelId="{6CDEEA96-DCD3-452B-90FB-99F69B57CD77}" srcId="{AC9A5B1C-D30C-4D71-89F0-94C101D3B056}" destId="{63DA989D-D45A-4806-957E-92FDC8BDEC1B}" srcOrd="0" destOrd="0" parTransId="{DA450316-7DF6-43CD-9806-E93E9C0C146F}" sibTransId="{45F84961-955C-468F-9209-2DABE10E042E}"/>
    <dgm:cxn modelId="{3CAE4F70-CE8D-45A5-B4D6-FFD28DE2DEAC}" type="presOf" srcId="{82B0248B-659C-4A18-8E69-E9D8FEFBF804}" destId="{9D0D634A-1BE0-4461-B6F5-E594C25467ED}" srcOrd="0" destOrd="0" presId="urn:microsoft.com/office/officeart/2005/8/layout/funnel1"/>
    <dgm:cxn modelId="{9602D083-8EDA-4122-B694-F4901A468903}" srcId="{AC9A5B1C-D30C-4D71-89F0-94C101D3B056}" destId="{82B0248B-659C-4A18-8E69-E9D8FEFBF804}" srcOrd="1" destOrd="0" parTransId="{81CB5B94-37CC-44E4-AE8A-F41984E3DECB}" sibTransId="{13004218-1172-404F-81BF-12DDFDB0EC44}"/>
    <dgm:cxn modelId="{E90D9DF5-E287-4E76-A5A9-7B3074F973DF}" srcId="{AC9A5B1C-D30C-4D71-89F0-94C101D3B056}" destId="{F2152D76-A5AB-4F52-976E-31293AAFCA5D}" srcOrd="3" destOrd="0" parTransId="{F0F0A30E-C893-457C-B109-120643F301E0}" sibTransId="{0B09AE4E-7EEA-468A-976C-9931424DDA66}"/>
    <dgm:cxn modelId="{AC6CB548-EE88-43B5-AA08-6743A0C62556}" type="presOf" srcId="{63DA989D-D45A-4806-957E-92FDC8BDEC1B}" destId="{664E6303-4C3B-4AA4-921C-AC113BFE620A}" srcOrd="0" destOrd="0" presId="urn:microsoft.com/office/officeart/2005/8/layout/funnel1"/>
    <dgm:cxn modelId="{1259B212-786F-4660-9FC8-9C9710D41A35}" type="presOf" srcId="{AC9A5B1C-D30C-4D71-89F0-94C101D3B056}" destId="{C4147D40-03A9-4DB9-BDB2-BE928771D8CB}" srcOrd="0" destOrd="0" presId="urn:microsoft.com/office/officeart/2005/8/layout/funnel1"/>
    <dgm:cxn modelId="{D18842FE-B43E-4813-894E-66A39FF34F41}" type="presParOf" srcId="{C4147D40-03A9-4DB9-BDB2-BE928771D8CB}" destId="{E7DE0165-CD7C-45DC-8481-115D5FE4BAB8}" srcOrd="0" destOrd="0" presId="urn:microsoft.com/office/officeart/2005/8/layout/funnel1"/>
    <dgm:cxn modelId="{CE4B7D2E-46C7-45D8-B8F7-D1FE4A0CAFDA}" type="presParOf" srcId="{C4147D40-03A9-4DB9-BDB2-BE928771D8CB}" destId="{29CC9769-EB97-4C08-920B-9049DA6B02C1}" srcOrd="1" destOrd="0" presId="urn:microsoft.com/office/officeart/2005/8/layout/funnel1"/>
    <dgm:cxn modelId="{429EB3BA-125B-4C63-B6B6-97311DD32343}" type="presParOf" srcId="{C4147D40-03A9-4DB9-BDB2-BE928771D8CB}" destId="{3ECB4097-85DD-4A55-8E53-E643BB3C4C70}" srcOrd="2" destOrd="0" presId="urn:microsoft.com/office/officeart/2005/8/layout/funnel1"/>
    <dgm:cxn modelId="{998FF617-BB41-4AF5-88F9-6F2E029BAF53}" type="presParOf" srcId="{C4147D40-03A9-4DB9-BDB2-BE928771D8CB}" destId="{1A84F03D-A68F-44BB-896F-3C1F6AAAA0E1}" srcOrd="3" destOrd="0" presId="urn:microsoft.com/office/officeart/2005/8/layout/funnel1"/>
    <dgm:cxn modelId="{5BDF9862-9593-4153-942B-08D409755F02}" type="presParOf" srcId="{C4147D40-03A9-4DB9-BDB2-BE928771D8CB}" destId="{9D0D634A-1BE0-4461-B6F5-E594C25467ED}" srcOrd="4" destOrd="0" presId="urn:microsoft.com/office/officeart/2005/8/layout/funnel1"/>
    <dgm:cxn modelId="{C49B6C38-12D9-4C66-BAA8-94B1AF7E9FB3}" type="presParOf" srcId="{C4147D40-03A9-4DB9-BDB2-BE928771D8CB}" destId="{664E6303-4C3B-4AA4-921C-AC113BFE620A}" srcOrd="5" destOrd="0" presId="urn:microsoft.com/office/officeart/2005/8/layout/funnel1"/>
    <dgm:cxn modelId="{CBBE7F49-895E-45E6-AC52-06317DAF103B}" type="presParOf" srcId="{C4147D40-03A9-4DB9-BDB2-BE928771D8CB}" destId="{233249D9-904A-4381-9793-50BDE2C595AB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C427A7-D1E0-4DE1-B3BC-4F5C62C74961}" type="doc">
      <dgm:prSet loTypeId="urn:microsoft.com/office/officeart/2005/8/layout/pyramid4" loCatId="relationship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cs-CZ"/>
        </a:p>
      </dgm:t>
    </dgm:pt>
    <dgm:pt modelId="{17271E57-3266-4913-AE4C-F1EC0DCDBD28}">
      <dgm:prSet phldrT="[Text]" phldr="1"/>
      <dgm:spPr/>
      <dgm:t>
        <a:bodyPr/>
        <a:lstStyle/>
        <a:p>
          <a:endParaRPr lang="cs-CZ" dirty="0"/>
        </a:p>
      </dgm:t>
    </dgm:pt>
    <dgm:pt modelId="{CCFFCC6B-6377-4447-9F1C-141BA68C816C}" type="parTrans" cxnId="{BBB798D7-D809-4453-A36A-A60862A65230}">
      <dgm:prSet/>
      <dgm:spPr/>
      <dgm:t>
        <a:bodyPr/>
        <a:lstStyle/>
        <a:p>
          <a:endParaRPr lang="cs-CZ"/>
        </a:p>
      </dgm:t>
    </dgm:pt>
    <dgm:pt modelId="{8ED94073-E90D-4FF2-AEBE-56D98A7F0F24}" type="sibTrans" cxnId="{BBB798D7-D809-4453-A36A-A60862A65230}">
      <dgm:prSet/>
      <dgm:spPr/>
      <dgm:t>
        <a:bodyPr/>
        <a:lstStyle/>
        <a:p>
          <a:endParaRPr lang="cs-CZ"/>
        </a:p>
      </dgm:t>
    </dgm:pt>
    <dgm:pt modelId="{F5F184ED-0FE0-4929-9205-9B2CDA43C2B6}">
      <dgm:prSet phldrT="[Text]" phldr="1"/>
      <dgm:spPr/>
      <dgm:t>
        <a:bodyPr/>
        <a:lstStyle/>
        <a:p>
          <a:endParaRPr lang="cs-CZ"/>
        </a:p>
      </dgm:t>
    </dgm:pt>
    <dgm:pt modelId="{AAE52432-9648-4410-A83F-C778028E77AB}" type="parTrans" cxnId="{1A2A353D-55C8-4F81-BFF4-541BA7511E8F}">
      <dgm:prSet/>
      <dgm:spPr/>
      <dgm:t>
        <a:bodyPr/>
        <a:lstStyle/>
        <a:p>
          <a:endParaRPr lang="cs-CZ"/>
        </a:p>
      </dgm:t>
    </dgm:pt>
    <dgm:pt modelId="{7CC902CF-C79F-45ED-82E6-EC50AAFC8E57}" type="sibTrans" cxnId="{1A2A353D-55C8-4F81-BFF4-541BA7511E8F}">
      <dgm:prSet/>
      <dgm:spPr/>
      <dgm:t>
        <a:bodyPr/>
        <a:lstStyle/>
        <a:p>
          <a:endParaRPr lang="cs-CZ"/>
        </a:p>
      </dgm:t>
    </dgm:pt>
    <dgm:pt modelId="{195830E3-3C2B-4CEC-91F1-00C29F5DE11E}">
      <dgm:prSet phldrT="[Text]" phldr="1"/>
      <dgm:spPr/>
      <dgm:t>
        <a:bodyPr/>
        <a:lstStyle/>
        <a:p>
          <a:endParaRPr lang="cs-CZ"/>
        </a:p>
      </dgm:t>
    </dgm:pt>
    <dgm:pt modelId="{74C6EAD3-A8DE-4B22-B619-29D3FAEFA21B}" type="parTrans" cxnId="{B59ECA1C-6826-43D4-802B-B6C062AF3117}">
      <dgm:prSet/>
      <dgm:spPr/>
      <dgm:t>
        <a:bodyPr/>
        <a:lstStyle/>
        <a:p>
          <a:endParaRPr lang="cs-CZ"/>
        </a:p>
      </dgm:t>
    </dgm:pt>
    <dgm:pt modelId="{85FD758E-DAF8-4163-885F-7DFAA1355910}" type="sibTrans" cxnId="{B59ECA1C-6826-43D4-802B-B6C062AF3117}">
      <dgm:prSet/>
      <dgm:spPr/>
      <dgm:t>
        <a:bodyPr/>
        <a:lstStyle/>
        <a:p>
          <a:endParaRPr lang="cs-CZ"/>
        </a:p>
      </dgm:t>
    </dgm:pt>
    <dgm:pt modelId="{83E94CDB-2FAD-4C65-8D4D-E73771C37C14}">
      <dgm:prSet phldrT="[Text]" phldr="1"/>
      <dgm:spPr/>
      <dgm:t>
        <a:bodyPr/>
        <a:lstStyle/>
        <a:p>
          <a:endParaRPr lang="cs-CZ"/>
        </a:p>
      </dgm:t>
    </dgm:pt>
    <dgm:pt modelId="{620FD8A5-6ACE-4A08-B2A9-0211BD76FFCE}" type="parTrans" cxnId="{6693009F-EB9B-4636-B9CC-5C4BB2FD36FC}">
      <dgm:prSet/>
      <dgm:spPr/>
      <dgm:t>
        <a:bodyPr/>
        <a:lstStyle/>
        <a:p>
          <a:endParaRPr lang="cs-CZ"/>
        </a:p>
      </dgm:t>
    </dgm:pt>
    <dgm:pt modelId="{BA99EB31-D07C-471B-B9DD-089B66BE83BB}" type="sibTrans" cxnId="{6693009F-EB9B-4636-B9CC-5C4BB2FD36FC}">
      <dgm:prSet/>
      <dgm:spPr/>
      <dgm:t>
        <a:bodyPr/>
        <a:lstStyle/>
        <a:p>
          <a:endParaRPr lang="cs-CZ"/>
        </a:p>
      </dgm:t>
    </dgm:pt>
    <dgm:pt modelId="{99A3B164-E466-490B-98D8-418A001CC731}" type="pres">
      <dgm:prSet presAssocID="{BEC427A7-D1E0-4DE1-B3BC-4F5C62C74961}" presName="compositeShape" presStyleCnt="0">
        <dgm:presLayoutVars>
          <dgm:chMax val="9"/>
          <dgm:dir/>
          <dgm:resizeHandles val="exact"/>
        </dgm:presLayoutVars>
      </dgm:prSet>
      <dgm:spPr/>
    </dgm:pt>
    <dgm:pt modelId="{5296C972-E1FC-4BC6-8BC3-5ED63D8AF8B8}" type="pres">
      <dgm:prSet presAssocID="{BEC427A7-D1E0-4DE1-B3BC-4F5C62C74961}" presName="triangle1" presStyleLbl="node1" presStyleIdx="0" presStyleCnt="4">
        <dgm:presLayoutVars>
          <dgm:bulletEnabled val="1"/>
        </dgm:presLayoutVars>
      </dgm:prSet>
      <dgm:spPr/>
    </dgm:pt>
    <dgm:pt modelId="{0D179605-10C1-4732-8138-3CD992B31FBC}" type="pres">
      <dgm:prSet presAssocID="{BEC427A7-D1E0-4DE1-B3BC-4F5C62C74961}" presName="triangle2" presStyleLbl="node1" presStyleIdx="1" presStyleCnt="4">
        <dgm:presLayoutVars>
          <dgm:bulletEnabled val="1"/>
        </dgm:presLayoutVars>
      </dgm:prSet>
      <dgm:spPr/>
    </dgm:pt>
    <dgm:pt modelId="{29A6FFC3-F63D-4C02-9931-ED68F1669CF2}" type="pres">
      <dgm:prSet presAssocID="{BEC427A7-D1E0-4DE1-B3BC-4F5C62C74961}" presName="triangle3" presStyleLbl="node1" presStyleIdx="2" presStyleCnt="4">
        <dgm:presLayoutVars>
          <dgm:bulletEnabled val="1"/>
        </dgm:presLayoutVars>
      </dgm:prSet>
      <dgm:spPr/>
    </dgm:pt>
    <dgm:pt modelId="{5900E80E-E78D-414D-B030-B4F1F7841F92}" type="pres">
      <dgm:prSet presAssocID="{BEC427A7-D1E0-4DE1-B3BC-4F5C62C74961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1A2A353D-55C8-4F81-BFF4-541BA7511E8F}" srcId="{BEC427A7-D1E0-4DE1-B3BC-4F5C62C74961}" destId="{F5F184ED-0FE0-4929-9205-9B2CDA43C2B6}" srcOrd="1" destOrd="0" parTransId="{AAE52432-9648-4410-A83F-C778028E77AB}" sibTransId="{7CC902CF-C79F-45ED-82E6-EC50AAFC8E57}"/>
    <dgm:cxn modelId="{B59ECA1C-6826-43D4-802B-B6C062AF3117}" srcId="{BEC427A7-D1E0-4DE1-B3BC-4F5C62C74961}" destId="{195830E3-3C2B-4CEC-91F1-00C29F5DE11E}" srcOrd="2" destOrd="0" parTransId="{74C6EAD3-A8DE-4B22-B619-29D3FAEFA21B}" sibTransId="{85FD758E-DAF8-4163-885F-7DFAA1355910}"/>
    <dgm:cxn modelId="{80DA726A-30BF-4D57-AE08-7EFB9FD4A914}" type="presOf" srcId="{F5F184ED-0FE0-4929-9205-9B2CDA43C2B6}" destId="{0D179605-10C1-4732-8138-3CD992B31FBC}" srcOrd="0" destOrd="0" presId="urn:microsoft.com/office/officeart/2005/8/layout/pyramid4"/>
    <dgm:cxn modelId="{4E61C1B6-06A2-4A76-B3D2-BBCCA3E7B869}" type="presOf" srcId="{195830E3-3C2B-4CEC-91F1-00C29F5DE11E}" destId="{29A6FFC3-F63D-4C02-9931-ED68F1669CF2}" srcOrd="0" destOrd="0" presId="urn:microsoft.com/office/officeart/2005/8/layout/pyramid4"/>
    <dgm:cxn modelId="{6693009F-EB9B-4636-B9CC-5C4BB2FD36FC}" srcId="{BEC427A7-D1E0-4DE1-B3BC-4F5C62C74961}" destId="{83E94CDB-2FAD-4C65-8D4D-E73771C37C14}" srcOrd="3" destOrd="0" parTransId="{620FD8A5-6ACE-4A08-B2A9-0211BD76FFCE}" sibTransId="{BA99EB31-D07C-471B-B9DD-089B66BE83BB}"/>
    <dgm:cxn modelId="{C9790A0B-83D3-4E3A-9939-5C62C966AA11}" type="presOf" srcId="{83E94CDB-2FAD-4C65-8D4D-E73771C37C14}" destId="{5900E80E-E78D-414D-B030-B4F1F7841F92}" srcOrd="0" destOrd="0" presId="urn:microsoft.com/office/officeart/2005/8/layout/pyramid4"/>
    <dgm:cxn modelId="{4F5CF82D-D8EB-4773-9D33-064A9B63C6F6}" type="presOf" srcId="{BEC427A7-D1E0-4DE1-B3BC-4F5C62C74961}" destId="{99A3B164-E466-490B-98D8-418A001CC731}" srcOrd="0" destOrd="0" presId="urn:microsoft.com/office/officeart/2005/8/layout/pyramid4"/>
    <dgm:cxn modelId="{7878E2DB-341D-4C3B-9E5B-8608FA892D31}" type="presOf" srcId="{17271E57-3266-4913-AE4C-F1EC0DCDBD28}" destId="{5296C972-E1FC-4BC6-8BC3-5ED63D8AF8B8}" srcOrd="0" destOrd="0" presId="urn:microsoft.com/office/officeart/2005/8/layout/pyramid4"/>
    <dgm:cxn modelId="{BBB798D7-D809-4453-A36A-A60862A65230}" srcId="{BEC427A7-D1E0-4DE1-B3BC-4F5C62C74961}" destId="{17271E57-3266-4913-AE4C-F1EC0DCDBD28}" srcOrd="0" destOrd="0" parTransId="{CCFFCC6B-6377-4447-9F1C-141BA68C816C}" sibTransId="{8ED94073-E90D-4FF2-AEBE-56D98A7F0F24}"/>
    <dgm:cxn modelId="{EC642E90-737F-4330-AED0-344846A8AA65}" type="presParOf" srcId="{99A3B164-E466-490B-98D8-418A001CC731}" destId="{5296C972-E1FC-4BC6-8BC3-5ED63D8AF8B8}" srcOrd="0" destOrd="0" presId="urn:microsoft.com/office/officeart/2005/8/layout/pyramid4"/>
    <dgm:cxn modelId="{24C82B62-9EE3-4440-A68C-0F4C7C1034A4}" type="presParOf" srcId="{99A3B164-E466-490B-98D8-418A001CC731}" destId="{0D179605-10C1-4732-8138-3CD992B31FBC}" srcOrd="1" destOrd="0" presId="urn:microsoft.com/office/officeart/2005/8/layout/pyramid4"/>
    <dgm:cxn modelId="{85C0B944-DC54-487B-8A88-AB97EED0726C}" type="presParOf" srcId="{99A3B164-E466-490B-98D8-418A001CC731}" destId="{29A6FFC3-F63D-4C02-9931-ED68F1669CF2}" srcOrd="2" destOrd="0" presId="urn:microsoft.com/office/officeart/2005/8/layout/pyramid4"/>
    <dgm:cxn modelId="{871B4988-F55D-49CE-8087-7F5662FE2925}" type="presParOf" srcId="{99A3B164-E466-490B-98D8-418A001CC731}" destId="{5900E80E-E78D-414D-B030-B4F1F7841F92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E0165-CD7C-45DC-8481-115D5FE4BAB8}">
      <dsp:nvSpPr>
        <dsp:cNvPr id="0" name=""/>
        <dsp:cNvSpPr/>
      </dsp:nvSpPr>
      <dsp:spPr>
        <a:xfrm>
          <a:off x="446540" y="16025"/>
          <a:ext cx="5978913" cy="1384511"/>
        </a:xfrm>
        <a:prstGeom prst="ellipse">
          <a:avLst/>
        </a:prstGeom>
        <a:solidFill>
          <a:schemeClr val="accent4">
            <a:tint val="50000"/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524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CC9769-EB97-4C08-920B-9049DA6B02C1}">
      <dsp:nvSpPr>
        <dsp:cNvPr id="0" name=""/>
        <dsp:cNvSpPr/>
      </dsp:nvSpPr>
      <dsp:spPr>
        <a:xfrm>
          <a:off x="2863118" y="3549106"/>
          <a:ext cx="1158704" cy="494468"/>
        </a:xfrm>
        <a:prstGeom prst="down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CB4097-85DD-4A55-8E53-E643BB3C4C70}">
      <dsp:nvSpPr>
        <dsp:cNvPr id="0" name=""/>
        <dsp:cNvSpPr/>
      </dsp:nvSpPr>
      <dsp:spPr>
        <a:xfrm>
          <a:off x="202094" y="3974367"/>
          <a:ext cx="6480732" cy="927128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b="1" kern="1200" dirty="0" smtClean="0">
              <a:solidFill>
                <a:schemeClr val="tx1"/>
              </a:solidFill>
            </a:rPr>
            <a:t>Odchod ze školy – Odchod ze vzdělání</a:t>
          </a:r>
          <a:endParaRPr lang="cs-CZ" sz="2800" b="1" kern="1200" dirty="0">
            <a:solidFill>
              <a:schemeClr val="tx1"/>
            </a:solidFill>
          </a:endParaRPr>
        </a:p>
      </dsp:txBody>
      <dsp:txXfrm>
        <a:off x="202094" y="3974367"/>
        <a:ext cx="6480732" cy="927128"/>
      </dsp:txXfrm>
    </dsp:sp>
    <dsp:sp modelId="{1A84F03D-A68F-44BB-896F-3C1F6AAAA0E1}">
      <dsp:nvSpPr>
        <dsp:cNvPr id="0" name=""/>
        <dsp:cNvSpPr/>
      </dsp:nvSpPr>
      <dsp:spPr>
        <a:xfrm>
          <a:off x="2551938" y="1579974"/>
          <a:ext cx="2085667" cy="139069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b="1" kern="1200" dirty="0" smtClean="0">
              <a:solidFill>
                <a:schemeClr val="tx1"/>
              </a:solidFill>
            </a:rPr>
            <a:t>Špatný prospěch a předchozí studijní neúspěchy</a:t>
          </a:r>
          <a:endParaRPr lang="cs-CZ" sz="1800" b="1" kern="1200" dirty="0">
            <a:solidFill>
              <a:schemeClr val="tx1"/>
            </a:solidFill>
          </a:endParaRPr>
        </a:p>
      </dsp:txBody>
      <dsp:txXfrm>
        <a:off x="2857377" y="1783636"/>
        <a:ext cx="1474789" cy="983368"/>
      </dsp:txXfrm>
    </dsp:sp>
    <dsp:sp modelId="{9D0D634A-1BE0-4461-B6F5-E594C25467ED}">
      <dsp:nvSpPr>
        <dsp:cNvPr id="0" name=""/>
        <dsp:cNvSpPr/>
      </dsp:nvSpPr>
      <dsp:spPr>
        <a:xfrm>
          <a:off x="1006351" y="121473"/>
          <a:ext cx="2085667" cy="1390692"/>
        </a:xfrm>
        <a:prstGeom prst="ellipse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b="1" kern="1200" smtClean="0">
              <a:solidFill>
                <a:schemeClr val="tx1"/>
              </a:solidFill>
            </a:rPr>
            <a:t>Rodinné zázemí</a:t>
          </a:r>
          <a:endParaRPr lang="cs-CZ" sz="1800" b="1" kern="1200" dirty="0">
            <a:solidFill>
              <a:schemeClr val="tx1"/>
            </a:solidFill>
          </a:endParaRPr>
        </a:p>
      </dsp:txBody>
      <dsp:txXfrm>
        <a:off x="1311790" y="325135"/>
        <a:ext cx="1474789" cy="983368"/>
      </dsp:txXfrm>
    </dsp:sp>
    <dsp:sp modelId="{664E6303-4C3B-4AA4-921C-AC113BFE620A}">
      <dsp:nvSpPr>
        <dsp:cNvPr id="0" name=""/>
        <dsp:cNvSpPr/>
      </dsp:nvSpPr>
      <dsp:spPr>
        <a:xfrm>
          <a:off x="3744418" y="288035"/>
          <a:ext cx="2625333" cy="1102662"/>
        </a:xfrm>
        <a:prstGeom prst="ellips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b="1" kern="1200" dirty="0" smtClean="0">
              <a:solidFill>
                <a:schemeClr val="tx1"/>
              </a:solidFill>
            </a:rPr>
            <a:t>Individuální charakteristiky a problémy žáka</a:t>
          </a:r>
          <a:endParaRPr lang="cs-CZ" sz="1800" b="1" kern="1200" dirty="0">
            <a:solidFill>
              <a:schemeClr val="tx1"/>
            </a:solidFill>
          </a:endParaRPr>
        </a:p>
      </dsp:txBody>
      <dsp:txXfrm>
        <a:off x="4128889" y="449516"/>
        <a:ext cx="1856391" cy="779700"/>
      </dsp:txXfrm>
    </dsp:sp>
    <dsp:sp modelId="{233249D9-904A-4381-9793-50BDE2C595AB}">
      <dsp:nvSpPr>
        <dsp:cNvPr id="0" name=""/>
        <dsp:cNvSpPr/>
      </dsp:nvSpPr>
      <dsp:spPr>
        <a:xfrm>
          <a:off x="202129" y="0"/>
          <a:ext cx="6480713" cy="3082318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96C972-E1FC-4BC6-8BC3-5ED63D8AF8B8}">
      <dsp:nvSpPr>
        <dsp:cNvPr id="0" name=""/>
        <dsp:cNvSpPr/>
      </dsp:nvSpPr>
      <dsp:spPr>
        <a:xfrm>
          <a:off x="1718078" y="0"/>
          <a:ext cx="1772084" cy="1772084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400" kern="1200"/>
        </a:p>
      </dsp:txBody>
      <dsp:txXfrm>
        <a:off x="2161099" y="886042"/>
        <a:ext cx="886042" cy="886042"/>
      </dsp:txXfrm>
    </dsp:sp>
    <dsp:sp modelId="{0D179605-10C1-4732-8138-3CD992B31FBC}">
      <dsp:nvSpPr>
        <dsp:cNvPr id="0" name=""/>
        <dsp:cNvSpPr/>
      </dsp:nvSpPr>
      <dsp:spPr>
        <a:xfrm>
          <a:off x="832036" y="1772084"/>
          <a:ext cx="1772084" cy="1772084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400" kern="1200"/>
        </a:p>
      </dsp:txBody>
      <dsp:txXfrm>
        <a:off x="1275057" y="2658126"/>
        <a:ext cx="886042" cy="886042"/>
      </dsp:txXfrm>
    </dsp:sp>
    <dsp:sp modelId="{29A6FFC3-F63D-4C02-9931-ED68F1669CF2}">
      <dsp:nvSpPr>
        <dsp:cNvPr id="0" name=""/>
        <dsp:cNvSpPr/>
      </dsp:nvSpPr>
      <dsp:spPr>
        <a:xfrm rot="10800000">
          <a:off x="1718078" y="1772084"/>
          <a:ext cx="1772084" cy="1772084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400" kern="1200"/>
        </a:p>
      </dsp:txBody>
      <dsp:txXfrm rot="10800000">
        <a:off x="2161099" y="1772084"/>
        <a:ext cx="886042" cy="886042"/>
      </dsp:txXfrm>
    </dsp:sp>
    <dsp:sp modelId="{5900E80E-E78D-414D-B030-B4F1F7841F92}">
      <dsp:nvSpPr>
        <dsp:cNvPr id="0" name=""/>
        <dsp:cNvSpPr/>
      </dsp:nvSpPr>
      <dsp:spPr>
        <a:xfrm>
          <a:off x="2604120" y="1772084"/>
          <a:ext cx="1772084" cy="1772084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400" kern="1200"/>
        </a:p>
      </dsp:txBody>
      <dsp:txXfrm>
        <a:off x="3047141" y="2658126"/>
        <a:ext cx="886042" cy="886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A6BF36-A4E5-4819-A8AD-83CF2AD746F2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EBA0A-F5E1-41DB-BE9D-583A4EDADDE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8679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A05B6-54B3-4EF2-AA7C-F2DA7D9FAD77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64317-55CE-43E3-82FD-C00486BF96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6735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D64317-55CE-43E3-82FD-C00486BF96A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3681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D64317-55CE-43E3-82FD-C00486BF96AA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4814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9D74A4-E0CE-4FDB-89ED-78A51DAF872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203848" y="472514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B21AB-11DB-49E4-B9A1-53C1D06683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2249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9D74A4-E0CE-4FDB-89ED-78A51DAF872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203848" y="472514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B21AB-11DB-49E4-B9A1-53C1D06683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2906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9D74A4-E0CE-4FDB-89ED-78A51DAF872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203848" y="472514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B21AB-11DB-49E4-B9A1-53C1D06683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1535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758637-55C6-4734-81CE-6DACDCCBD14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C4249-8784-4971-813F-65AC6E1BDE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5896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758637-55C6-4734-81CE-6DACDCCBD14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C4249-8784-4971-813F-65AC6E1BDE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3063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758637-55C6-4734-81CE-6DACDCCBD14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C4249-8784-4971-813F-65AC6E1BDE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4973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758637-55C6-4734-81CE-6DACDCCBD14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C4249-8784-4971-813F-65AC6E1BDE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1513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758637-55C6-4734-81CE-6DACDCCBD14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C4249-8784-4971-813F-65AC6E1BDE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102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758637-55C6-4734-81CE-6DACDCCBD14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C4249-8784-4971-813F-65AC6E1BDE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091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758637-55C6-4734-81CE-6DACDCCBD14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C4249-8784-4971-813F-65AC6E1BDE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65167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758637-55C6-4734-81CE-6DACDCCBD14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C4249-8784-4971-813F-65AC6E1BDE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4399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9D74A4-E0CE-4FDB-89ED-78A51DAF872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203848" y="472514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B21AB-11DB-49E4-B9A1-53C1D06683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4514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758637-55C6-4734-81CE-6DACDCCBD14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C4249-8784-4971-813F-65AC6E1BDE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0448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758637-55C6-4734-81CE-6DACDCCBD14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C4249-8784-4971-813F-65AC6E1BDE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3675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758637-55C6-4734-81CE-6DACDCCBD14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C4249-8784-4971-813F-65AC6E1BDE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8743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9D74A4-E0CE-4FDB-89ED-78A51DAF872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203848" y="472514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B21AB-11DB-49E4-B9A1-53C1D06683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2658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9D74A4-E0CE-4FDB-89ED-78A51DAF872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203848" y="472514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B21AB-11DB-49E4-B9A1-53C1D06683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3947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9D74A4-E0CE-4FDB-89ED-78A51DAF872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203848" y="472514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B21AB-11DB-49E4-B9A1-53C1D06683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4092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9D74A4-E0CE-4FDB-89ED-78A51DAF872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203848" y="472514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B21AB-11DB-49E4-B9A1-53C1D06683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7418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9D74A4-E0CE-4FDB-89ED-78A51DAF872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3203848" y="472514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B21AB-11DB-49E4-B9A1-53C1D06683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4196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9D74A4-E0CE-4FDB-89ED-78A51DAF872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203848" y="472514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B21AB-11DB-49E4-B9A1-53C1D06683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8078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9D74A4-E0CE-4FDB-89ED-78A51DAF872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203848" y="472514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B21AB-11DB-49E4-B9A1-53C1D06683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0738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vitha\Desktop\ASZ_logo-rgb.jpg"/>
          <p:cNvPicPr>
            <a:picLocks noChangeAspect="1" noChangeArrowheads="1"/>
          </p:cNvPicPr>
          <p:nvPr userDrawn="1"/>
        </p:nvPicPr>
        <p:blipFill rotWithShape="1">
          <a:blip r:embed="rId1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3542"/>
          <a:stretch/>
        </p:blipFill>
        <p:spPr bwMode="auto">
          <a:xfrm>
            <a:off x="4043480" y="946887"/>
            <a:ext cx="5100520" cy="534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msmt.cz/uploads/OP_VVV/Pravidla_pro_publicitu/logolinky/Logolink_OP_VVV_hor_barva_cz.jpg"/>
          <p:cNvPicPr>
            <a:picLocks noChangeAspect="1" noChangeArrowheads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6" t="16772" r="3165" b="15437"/>
          <a:stretch/>
        </p:blipFill>
        <p:spPr bwMode="auto">
          <a:xfrm>
            <a:off x="1835696" y="5935201"/>
            <a:ext cx="5191028" cy="82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uvcr-logo-sablony-zahlavi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46812"/>
            <a:ext cx="2085975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ulka 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61698030"/>
              </p:ext>
            </p:extLst>
          </p:nvPr>
        </p:nvGraphicFramePr>
        <p:xfrm>
          <a:off x="1846326" y="346812"/>
          <a:ext cx="3250704" cy="7188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50704"/>
              </a:tblGrid>
              <a:tr h="7188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765810" algn="l"/>
                        </a:tabLst>
                      </a:pPr>
                      <a:r>
                        <a:rPr lang="cs-CZ" sz="2100" dirty="0">
                          <a:solidFill>
                            <a:schemeClr val="tx2"/>
                          </a:solidFill>
                          <a:effectLst/>
                        </a:rPr>
                        <a:t>Úřad vlády České republiky</a:t>
                      </a:r>
                      <a:br>
                        <a:rPr lang="cs-CZ" sz="2100" dirty="0">
                          <a:solidFill>
                            <a:schemeClr val="tx2"/>
                          </a:solidFill>
                          <a:effectLst/>
                        </a:rPr>
                      </a:br>
                      <a:r>
                        <a:rPr lang="cs-CZ" sz="1400" dirty="0">
                          <a:solidFill>
                            <a:schemeClr val="tx2"/>
                          </a:solidFill>
                          <a:effectLst/>
                        </a:rPr>
                        <a:t>Odbor (Agentura) pro sociální začleňování</a:t>
                      </a:r>
                      <a:endParaRPr lang="cs-CZ" sz="11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65" marR="66165" marT="0" marB="0">
                    <a:noFill/>
                  </a:tcPr>
                </a:tc>
              </a:tr>
            </a:tbl>
          </a:graphicData>
        </a:graphic>
      </p:graphicFrame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6612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vitha\Desktop\ASZ_logo-rgb.jpg"/>
          <p:cNvPicPr>
            <a:picLocks noChangeAspect="1" noChangeArrowheads="1"/>
          </p:cNvPicPr>
          <p:nvPr userDrawn="1"/>
        </p:nvPicPr>
        <p:blipFill rotWithShape="1">
          <a:blip r:embed="rId1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645" r="23542"/>
          <a:stretch/>
        </p:blipFill>
        <p:spPr bwMode="auto">
          <a:xfrm>
            <a:off x="5539688" y="0"/>
            <a:ext cx="3608579" cy="341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 descr="Z:\PROPAGACE\grafický balíček\loga\OPVVV_loga\Logolink_OP_VVV_hor_barva_cz.jpg"/>
          <p:cNvPicPr/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812" y="5947845"/>
            <a:ext cx="4062730" cy="89979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122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fisarova.marketa@vlada.cz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foabsolvent.cz/" TargetMode="External"/><Relationship Id="rId2" Type="http://schemas.openxmlformats.org/officeDocument/2006/relationships/hyperlink" Target="http://www.kvkskoly.cz/manazer/projekty/Documents/SIK_final.pdf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2tXeIJsK1Cc" TargetMode="External"/><Relationship Id="rId2" Type="http://schemas.openxmlformats.org/officeDocument/2006/relationships/hyperlink" Target="https://www.youtube.com/watch?v=4Pmtwjc_7pA&amp;t=21s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youtube.com/watch?v=h0wrCo6fEhI&amp;t=4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395536" y="1700808"/>
            <a:ext cx="8517632" cy="2232248"/>
          </a:xfrm>
        </p:spPr>
        <p:txBody>
          <a:bodyPr>
            <a:noAutofit/>
          </a:bodyPr>
          <a:lstStyle/>
          <a:p>
            <a:r>
              <a:rPr lang="cs-CZ" sz="4800" b="1" dirty="0"/>
              <a:t>Sociální znevýhodnění ve vztahu k předčasným odchodům </a:t>
            </a:r>
            <a:r>
              <a:rPr lang="cs-CZ" sz="4800" b="1" dirty="0" smtClean="0"/>
              <a:t/>
            </a:r>
            <a:br>
              <a:rPr lang="cs-CZ" sz="4800" b="1" dirty="0" smtClean="0"/>
            </a:br>
            <a:r>
              <a:rPr lang="cs-CZ" sz="4800" b="1" dirty="0" smtClean="0"/>
              <a:t>ze vzdělávání</a:t>
            </a:r>
            <a:br>
              <a:rPr lang="cs-CZ" sz="4800" b="1" dirty="0" smtClean="0"/>
            </a:br>
            <a:r>
              <a:rPr lang="cs-CZ" sz="4800" b="1" dirty="0" smtClean="0"/>
              <a:t/>
            </a:r>
            <a:br>
              <a:rPr lang="cs-CZ" sz="4800" b="1" dirty="0" smtClean="0"/>
            </a:br>
            <a:r>
              <a:rPr lang="cs-CZ" sz="2800" b="1" dirty="0" smtClean="0"/>
              <a:t>Cheb, 4.6.2019</a:t>
            </a:r>
            <a:endParaRPr lang="cs-CZ" sz="2800" b="1" dirty="0"/>
          </a:p>
        </p:txBody>
      </p:sp>
      <p:sp>
        <p:nvSpPr>
          <p:cNvPr id="4" name="Podnadpis 9"/>
          <p:cNvSpPr txBox="1">
            <a:spLocks/>
          </p:cNvSpPr>
          <p:nvPr/>
        </p:nvSpPr>
        <p:spPr>
          <a:xfrm>
            <a:off x="646073" y="4221088"/>
            <a:ext cx="7773416" cy="172819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cs-CZ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Prezentace v rámci projektu "Inkluzivní a kvalitní vzdělávání v územích se sociálně </a:t>
            </a:r>
            <a:endParaRPr lang="cs-CZ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vyloučenými 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lokalitami„ č. CZ.02.3.62/0.0/0.0/15_001/0000586</a:t>
            </a:r>
          </a:p>
          <a:p>
            <a:pPr marL="0" indent="0" algn="ctr">
              <a:buNone/>
            </a:pP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cs-C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www.socialni-zaclenovani.cz</a:t>
            </a:r>
            <a:endParaRPr lang="cs-CZ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05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51520" y="908720"/>
            <a:ext cx="8568952" cy="223224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</a:pPr>
            <a:r>
              <a:rPr lang="cs-CZ" sz="2800" dirty="0"/>
              <a:t/>
            </a:r>
            <a:br>
              <a:rPr lang="cs-CZ" sz="2800" dirty="0"/>
            </a:b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b="1" dirty="0" smtClean="0"/>
              <a:t>Děkuji za pozornost a přeji mnoho úspěchů </a:t>
            </a:r>
            <a:r>
              <a:rPr lang="cs-CZ" sz="2800" b="1" dirty="0" smtClean="0"/>
              <a:t/>
            </a:r>
            <a:br>
              <a:rPr lang="cs-CZ" sz="2800" b="1" dirty="0" smtClean="0"/>
            </a:br>
            <a:r>
              <a:rPr lang="cs-CZ" sz="2800" b="1" dirty="0" smtClean="0"/>
              <a:t>a </a:t>
            </a:r>
            <a:r>
              <a:rPr lang="cs-CZ" sz="2800" b="1" dirty="0" smtClean="0"/>
              <a:t>radosti ve společné práci.</a:t>
            </a:r>
            <a:endParaRPr lang="cs-CZ" sz="28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51520" y="4293096"/>
            <a:ext cx="8712968" cy="1752600"/>
          </a:xfrm>
        </p:spPr>
        <p:txBody>
          <a:bodyPr>
            <a:normAutofit/>
          </a:bodyPr>
          <a:lstStyle/>
          <a:p>
            <a:r>
              <a:rPr lang="cs-CZ" sz="2800" dirty="0" smtClean="0">
                <a:solidFill>
                  <a:schemeClr val="tx1"/>
                </a:solidFill>
              </a:rPr>
              <a:t>Markéta Fišarová</a:t>
            </a:r>
          </a:p>
          <a:p>
            <a:r>
              <a:rPr lang="cs-CZ" sz="2800" dirty="0" smtClean="0">
                <a:solidFill>
                  <a:schemeClr val="tx1"/>
                </a:solidFill>
                <a:hlinkClick r:id="rId3"/>
              </a:rPr>
              <a:t>fisarova.marketa@vlada.cz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20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339276" y="973362"/>
            <a:ext cx="7889875" cy="13255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altLang="cs-CZ" b="1" dirty="0" smtClean="0"/>
              <a:t>Předčasné odchody z/ ze …. </a:t>
            </a:r>
            <a:br>
              <a:rPr lang="cs-CZ" altLang="cs-CZ" b="1" dirty="0" smtClean="0"/>
            </a:br>
            <a:r>
              <a:rPr lang="cs-CZ" altLang="cs-CZ" b="1" dirty="0" smtClean="0"/>
              <a:t>                             kdo tím co myslí?</a:t>
            </a:r>
            <a:endParaRPr lang="cs-CZ" altLang="cs-CZ" b="1" dirty="0" smtClean="0"/>
          </a:p>
        </p:txBody>
      </p:sp>
      <p:sp>
        <p:nvSpPr>
          <p:cNvPr id="3" name="Obdélník 2"/>
          <p:cNvSpPr/>
          <p:nvPr/>
        </p:nvSpPr>
        <p:spPr>
          <a:xfrm>
            <a:off x="441535" y="2223518"/>
            <a:ext cx="2057400" cy="935037"/>
          </a:xfrm>
          <a:prstGeom prst="rect">
            <a:avLst/>
          </a:prstGeom>
          <a:solidFill>
            <a:srgbClr val="FFFF0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13360" tIns="213360" rIns="213360" bIns="213360" spcCol="1270" anchor="ctr"/>
          <a:lstStyle/>
          <a:p>
            <a:pPr algn="ctr" defTabSz="1333500">
              <a:lnSpc>
                <a:spcPct val="90000"/>
              </a:lnSpc>
              <a:spcAft>
                <a:spcPct val="35000"/>
              </a:spcAft>
              <a:defRPr/>
            </a:pPr>
            <a:r>
              <a:rPr lang="cs-CZ" sz="2800" dirty="0" err="1"/>
              <a:t>School</a:t>
            </a:r>
            <a:r>
              <a:rPr lang="cs-CZ" sz="2800" dirty="0"/>
              <a:t> drop </a:t>
            </a:r>
            <a:r>
              <a:rPr lang="cs-CZ" sz="2800" dirty="0" err="1"/>
              <a:t>out</a:t>
            </a:r>
            <a:endParaRPr lang="cs-CZ" sz="2800" dirty="0"/>
          </a:p>
        </p:txBody>
      </p:sp>
      <p:sp>
        <p:nvSpPr>
          <p:cNvPr id="4" name="Obdélník 3"/>
          <p:cNvSpPr/>
          <p:nvPr/>
        </p:nvSpPr>
        <p:spPr>
          <a:xfrm>
            <a:off x="5508970" y="3246662"/>
            <a:ext cx="3382962" cy="933450"/>
          </a:xfrm>
          <a:prstGeom prst="rect">
            <a:avLst/>
          </a:prstGeom>
          <a:solidFill>
            <a:srgbClr val="FF000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13360" tIns="213360" rIns="213360" bIns="213360" spcCol="1270" anchor="ctr"/>
          <a:lstStyle/>
          <a:p>
            <a:pPr algn="ctr" defTabSz="1333500">
              <a:lnSpc>
                <a:spcPct val="90000"/>
              </a:lnSpc>
              <a:spcAft>
                <a:spcPct val="35000"/>
              </a:spcAft>
              <a:defRPr/>
            </a:pPr>
            <a:r>
              <a:rPr lang="cs-CZ" sz="2800" b="1" dirty="0"/>
              <a:t>ESL</a:t>
            </a:r>
            <a:r>
              <a:rPr lang="cs-CZ" sz="2800" dirty="0"/>
              <a:t> – Early </a:t>
            </a:r>
            <a:r>
              <a:rPr lang="cs-CZ" sz="2800" dirty="0" err="1"/>
              <a:t>school</a:t>
            </a:r>
            <a:r>
              <a:rPr lang="cs-CZ" sz="2800" dirty="0"/>
              <a:t> </a:t>
            </a:r>
            <a:r>
              <a:rPr lang="cs-CZ" sz="2800" dirty="0" err="1"/>
              <a:t>leaving</a:t>
            </a:r>
            <a:endParaRPr lang="cs-CZ" sz="2800" dirty="0"/>
          </a:p>
        </p:txBody>
      </p:sp>
      <p:sp>
        <p:nvSpPr>
          <p:cNvPr id="5" name="Obdélník 4"/>
          <p:cNvSpPr/>
          <p:nvPr/>
        </p:nvSpPr>
        <p:spPr>
          <a:xfrm>
            <a:off x="2477106" y="2545543"/>
            <a:ext cx="2987675" cy="1504950"/>
          </a:xfrm>
          <a:prstGeom prst="rect">
            <a:avLst/>
          </a:prstGeom>
          <a:solidFill>
            <a:srgbClr val="92D05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13360" tIns="213360" rIns="213360" bIns="213360" spcCol="1270" anchor="ctr"/>
          <a:lstStyle/>
          <a:p>
            <a:pPr algn="ctr" defTabSz="1333500">
              <a:lnSpc>
                <a:spcPct val="90000"/>
              </a:lnSpc>
              <a:spcAft>
                <a:spcPct val="35000"/>
              </a:spcAft>
              <a:defRPr/>
            </a:pPr>
            <a:r>
              <a:rPr lang="cs-CZ" sz="2800" b="1" dirty="0"/>
              <a:t>NEET</a:t>
            </a:r>
            <a:r>
              <a:rPr lang="cs-CZ" sz="2800" dirty="0"/>
              <a:t> -</a:t>
            </a:r>
            <a:r>
              <a:rPr lang="en-US" sz="2800" dirty="0"/>
              <a:t>Not in Education, Employment or Training</a:t>
            </a:r>
            <a:endParaRPr lang="cs-CZ" sz="2800" dirty="0"/>
          </a:p>
        </p:txBody>
      </p:sp>
      <p:sp>
        <p:nvSpPr>
          <p:cNvPr id="6" name="Obdélník 5"/>
          <p:cNvSpPr/>
          <p:nvPr/>
        </p:nvSpPr>
        <p:spPr>
          <a:xfrm>
            <a:off x="6732240" y="4502374"/>
            <a:ext cx="2057400" cy="935038"/>
          </a:xfrm>
          <a:prstGeom prst="rect">
            <a:avLst/>
          </a:prstGeom>
          <a:solidFill>
            <a:srgbClr val="00B0F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13360" tIns="213360" rIns="213360" bIns="213360" spcCol="1270" anchor="ctr"/>
          <a:lstStyle/>
          <a:p>
            <a:pPr algn="ctr" defTabSz="1333500">
              <a:lnSpc>
                <a:spcPct val="90000"/>
              </a:lnSpc>
              <a:spcAft>
                <a:spcPct val="35000"/>
              </a:spcAft>
              <a:defRPr/>
            </a:pPr>
            <a:r>
              <a:rPr lang="cs-CZ" sz="2800" dirty="0"/>
              <a:t>18 – 26 let</a:t>
            </a:r>
            <a:endParaRPr lang="cs-CZ" sz="2800" dirty="0"/>
          </a:p>
        </p:txBody>
      </p:sp>
      <p:sp>
        <p:nvSpPr>
          <p:cNvPr id="7" name="Obdélník 6"/>
          <p:cNvSpPr/>
          <p:nvPr/>
        </p:nvSpPr>
        <p:spPr>
          <a:xfrm>
            <a:off x="2195736" y="4961848"/>
            <a:ext cx="2444750" cy="935038"/>
          </a:xfrm>
          <a:prstGeom prst="rect">
            <a:avLst/>
          </a:prstGeom>
          <a:solidFill>
            <a:srgbClr val="FFC00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13360" tIns="213360" rIns="213360" bIns="213360" spcCol="1270" anchor="ctr"/>
          <a:lstStyle/>
          <a:p>
            <a:pPr algn="ctr" defTabSz="1333500">
              <a:lnSpc>
                <a:spcPct val="90000"/>
              </a:lnSpc>
              <a:spcAft>
                <a:spcPct val="35000"/>
              </a:spcAft>
              <a:defRPr/>
            </a:pPr>
            <a:r>
              <a:rPr lang="cs-CZ" sz="2800" dirty="0"/>
              <a:t>15 a více let</a:t>
            </a:r>
            <a:endParaRPr lang="cs-CZ" sz="2800" dirty="0"/>
          </a:p>
        </p:txBody>
      </p:sp>
      <p:sp>
        <p:nvSpPr>
          <p:cNvPr id="8" name="Obdélník 7"/>
          <p:cNvSpPr/>
          <p:nvPr/>
        </p:nvSpPr>
        <p:spPr>
          <a:xfrm>
            <a:off x="339276" y="4118732"/>
            <a:ext cx="2663825" cy="9334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13360" tIns="213360" rIns="213360" bIns="213360" spcCol="1270" anchor="ctr"/>
          <a:lstStyle/>
          <a:p>
            <a:pPr algn="ctr" defTabSz="1333500">
              <a:lnSpc>
                <a:spcPct val="90000"/>
              </a:lnSpc>
              <a:spcAft>
                <a:spcPct val="35000"/>
              </a:spcAft>
              <a:defRPr/>
            </a:pPr>
            <a:r>
              <a:rPr lang="cs-CZ" sz="2800" dirty="0"/>
              <a:t>Sociální znevýhodnění</a:t>
            </a:r>
            <a:endParaRPr lang="cs-CZ" sz="2800" dirty="0"/>
          </a:p>
        </p:txBody>
      </p:sp>
      <p:sp>
        <p:nvSpPr>
          <p:cNvPr id="9" name="Obdélník 8"/>
          <p:cNvSpPr/>
          <p:nvPr/>
        </p:nvSpPr>
        <p:spPr>
          <a:xfrm>
            <a:off x="4360674" y="4283299"/>
            <a:ext cx="2208213" cy="935038"/>
          </a:xfrm>
          <a:prstGeom prst="rect">
            <a:avLst/>
          </a:prstGeom>
          <a:solidFill>
            <a:srgbClr val="822E4C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13360" tIns="213360" rIns="213360" bIns="213360" spcCol="1270" anchor="ctr"/>
          <a:lstStyle/>
          <a:p>
            <a:pPr algn="ctr" defTabSz="1333500">
              <a:lnSpc>
                <a:spcPct val="90000"/>
              </a:lnSpc>
              <a:spcAft>
                <a:spcPct val="35000"/>
              </a:spcAft>
              <a:defRPr/>
            </a:pPr>
            <a:r>
              <a:rPr lang="cs-CZ" sz="2800" b="1" dirty="0">
                <a:solidFill>
                  <a:schemeClr val="bg1"/>
                </a:solidFill>
              </a:rPr>
              <a:t>Nefungující rodiny</a:t>
            </a:r>
            <a:endParaRPr lang="cs-CZ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429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094233"/>
              </p:ext>
            </p:extLst>
          </p:nvPr>
        </p:nvGraphicFramePr>
        <p:xfrm>
          <a:off x="971600" y="1196752"/>
          <a:ext cx="698477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3239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980728"/>
            <a:ext cx="8928992" cy="1143000"/>
          </a:xfrm>
        </p:spPr>
        <p:txBody>
          <a:bodyPr>
            <a:normAutofit fontScale="90000"/>
          </a:bodyPr>
          <a:lstStyle/>
          <a:p>
            <a:r>
              <a:rPr lang="cs-CZ" altLang="cs-CZ" b="1" dirty="0"/>
              <a:t>Jak úspěšně snižovat předčasné odchody?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79512" y="2132856"/>
            <a:ext cx="8712968" cy="4065315"/>
          </a:xfrm>
        </p:spPr>
        <p:txBody>
          <a:bodyPr/>
          <a:lstStyle/>
          <a:p>
            <a:pPr>
              <a:defRPr/>
            </a:pPr>
            <a:r>
              <a:rPr lang="cs-CZ" u="sng" dirty="0"/>
              <a:t>Znát konkrétní důvody odchodů z vaší školy</a:t>
            </a:r>
          </a:p>
          <a:p>
            <a:pPr>
              <a:defRPr/>
            </a:pPr>
            <a:endParaRPr lang="cs-CZ" dirty="0"/>
          </a:p>
          <a:p>
            <a:pPr>
              <a:defRPr/>
            </a:pPr>
            <a:r>
              <a:rPr lang="cs-CZ" dirty="0"/>
              <a:t>Pracovat i s žáky/ studenty, kteří jsou ve škole noví</a:t>
            </a:r>
          </a:p>
          <a:p>
            <a:pPr>
              <a:defRPr/>
            </a:pPr>
            <a:r>
              <a:rPr lang="cs-CZ" dirty="0"/>
              <a:t>Spolupracovat s odborníky a organizacemi v území – doporučovat jejich služby (preventivně, intervenčně, krizově …. systematicky a pořád</a:t>
            </a:r>
            <a:r>
              <a:rPr lang="cs-CZ" dirty="0" smtClean="0"/>
              <a:t>)</a:t>
            </a:r>
          </a:p>
          <a:p>
            <a:pPr>
              <a:defRPr/>
            </a:pPr>
            <a:endParaRPr lang="cs-CZ" dirty="0"/>
          </a:p>
          <a:p>
            <a:pPr marL="0" indent="0">
              <a:buFont typeface="Arial" charset="0"/>
              <a:buNone/>
              <a:defRPr/>
            </a:pPr>
            <a:r>
              <a:rPr lang="cs-CZ" b="1" dirty="0"/>
              <a:t>     Pedagogický sbor     Klima školy       Klima třídy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33601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517632" cy="1143000"/>
          </a:xfrm>
        </p:spPr>
        <p:txBody>
          <a:bodyPr>
            <a:normAutofit fontScale="90000"/>
          </a:bodyPr>
          <a:lstStyle/>
          <a:p>
            <a:r>
              <a:rPr lang="cs-CZ" altLang="cs-CZ" b="1" dirty="0"/>
              <a:t>Role </a:t>
            </a:r>
            <a:r>
              <a:rPr lang="cs-CZ" altLang="cs-CZ" b="1" dirty="0" smtClean="0"/>
              <a:t>výchovného /kariérového poradce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8640960" cy="4525963"/>
          </a:xfrm>
        </p:spPr>
        <p:txBody>
          <a:bodyPr/>
          <a:lstStyle/>
          <a:p>
            <a:pPr>
              <a:defRPr/>
            </a:pPr>
            <a:r>
              <a:rPr lang="cs-CZ" sz="3600" dirty="0"/>
              <a:t>Projevuji zájem o žáky/ studenty a jejich život ve škole i mimo ni</a:t>
            </a:r>
          </a:p>
          <a:p>
            <a:pPr marL="0" indent="0">
              <a:buFont typeface="Arial" charset="0"/>
              <a:buNone/>
              <a:defRPr/>
            </a:pPr>
            <a:endParaRPr lang="cs-CZ" dirty="0"/>
          </a:p>
          <a:p>
            <a:pPr>
              <a:defRPr/>
            </a:pPr>
            <a:r>
              <a:rPr lang="cs-CZ" dirty="0"/>
              <a:t>Vím, s kým neumím/ nechci </a:t>
            </a:r>
            <a:r>
              <a:rPr lang="cs-CZ" dirty="0" smtClean="0"/>
              <a:t>pracovat</a:t>
            </a:r>
          </a:p>
          <a:p>
            <a:pPr marL="0" indent="0">
              <a:buNone/>
              <a:defRPr/>
            </a:pPr>
            <a:r>
              <a:rPr lang="cs-CZ" dirty="0"/>
              <a:t> </a:t>
            </a:r>
            <a:r>
              <a:rPr lang="cs-CZ" dirty="0" smtClean="0"/>
              <a:t>                                        </a:t>
            </a:r>
            <a:r>
              <a:rPr lang="cs-CZ" dirty="0"/>
              <a:t>(poprosím kolegu nebo specialistu)</a:t>
            </a:r>
          </a:p>
          <a:p>
            <a:pPr>
              <a:defRPr/>
            </a:pPr>
            <a:r>
              <a:rPr lang="cs-CZ" dirty="0"/>
              <a:t>Znám sebe a své limity při práci každý den</a:t>
            </a:r>
          </a:p>
          <a:p>
            <a:pPr>
              <a:defRPr/>
            </a:pPr>
            <a:r>
              <a:rPr lang="cs-CZ" dirty="0"/>
              <a:t>Ve škole máme tým lidí, se kterými mohu spolupracovat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14545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cs-CZ" altLang="cs-CZ" b="1" dirty="0"/>
              <a:t>Materiály ke studiu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51520" y="1916832"/>
            <a:ext cx="8640960" cy="4209331"/>
          </a:xfrm>
        </p:spPr>
        <p:txBody>
          <a:bodyPr/>
          <a:lstStyle/>
          <a:p>
            <a:r>
              <a:rPr lang="cs-CZ" dirty="0" smtClean="0"/>
              <a:t>Školská </a:t>
            </a:r>
            <a:r>
              <a:rPr lang="cs-CZ" dirty="0"/>
              <a:t>inkluzivní koncepce Karlovarského kraje vč. motivačního </a:t>
            </a:r>
            <a:r>
              <a:rPr lang="cs-CZ" dirty="0" smtClean="0"/>
              <a:t>systému, </a:t>
            </a:r>
            <a:r>
              <a:rPr lang="cs-CZ" altLang="cs-CZ" b="1" u="sng" dirty="0"/>
              <a:t>Motivační </a:t>
            </a:r>
            <a:r>
              <a:rPr lang="cs-CZ" altLang="cs-CZ" b="1" u="sng" dirty="0" smtClean="0"/>
              <a:t>systém  </a:t>
            </a:r>
            <a:r>
              <a:rPr lang="cs-CZ" altLang="cs-CZ" b="1" u="sng" dirty="0"/>
              <a:t>str. 95 - 107</a:t>
            </a:r>
            <a:endParaRPr lang="cs-CZ" altLang="cs-CZ" b="1" u="sng" dirty="0" smtClean="0"/>
          </a:p>
          <a:p>
            <a:pPr marL="0" indent="0">
              <a:buNone/>
            </a:pPr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www.kvkskoly.cz/manazer/projekty/Documents/SIK_final.pdf</a:t>
            </a:r>
            <a:endParaRPr lang="cs-CZ" altLang="cs-CZ" dirty="0" smtClean="0"/>
          </a:p>
          <a:p>
            <a:r>
              <a:rPr lang="cs-CZ" altLang="cs-CZ" dirty="0" smtClean="0"/>
              <a:t>Trhlíková  </a:t>
            </a:r>
            <a:r>
              <a:rPr lang="cs-CZ" altLang="cs-CZ" dirty="0"/>
              <a:t>Jana: Prevence a intervence předčasných odchodů ze vzdělávání – příručka opatření. NÚV, 2015</a:t>
            </a:r>
          </a:p>
          <a:p>
            <a:r>
              <a:rPr lang="cs-CZ" altLang="cs-CZ" dirty="0" smtClean="0">
                <a:hlinkClick r:id="rId3"/>
              </a:rPr>
              <a:t>http</a:t>
            </a:r>
            <a:r>
              <a:rPr lang="cs-CZ" altLang="cs-CZ" dirty="0">
                <a:hlinkClick r:id="rId3"/>
              </a:rPr>
              <a:t>://www.infoabsolvent.cz</a:t>
            </a:r>
            <a:r>
              <a:rPr lang="cs-CZ" altLang="cs-CZ" dirty="0"/>
              <a:t> – sekce </a:t>
            </a:r>
            <a:r>
              <a:rPr lang="cs-CZ" altLang="cs-CZ" dirty="0" smtClean="0"/>
              <a:t>Publikace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721450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Pro úspěšné výsledky vzdělávání je nutné harmonizovat situaci takto: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51520" y="2636912"/>
            <a:ext cx="8640960" cy="3489251"/>
          </a:xfrm>
        </p:spPr>
        <p:txBody>
          <a:bodyPr/>
          <a:lstStyle/>
          <a:p>
            <a:r>
              <a:rPr lang="cs-CZ" sz="3600" dirty="0" smtClean="0"/>
              <a:t>motivace </a:t>
            </a:r>
            <a:r>
              <a:rPr lang="cs-CZ" sz="3600" dirty="0"/>
              <a:t>zákonných zástupců (rodiny) </a:t>
            </a:r>
            <a:endParaRPr lang="cs-CZ" sz="3600" dirty="0" smtClean="0"/>
          </a:p>
          <a:p>
            <a:r>
              <a:rPr lang="cs-CZ" sz="3600" dirty="0" smtClean="0"/>
              <a:t>motivace </a:t>
            </a:r>
            <a:r>
              <a:rPr lang="cs-CZ" sz="3600" dirty="0"/>
              <a:t>učitelů </a:t>
            </a:r>
            <a:r>
              <a:rPr lang="cs-CZ" sz="3600" dirty="0" smtClean="0"/>
              <a:t>pro práci s dětmi / žáky</a:t>
            </a:r>
            <a:endParaRPr lang="cs-CZ" sz="3600" dirty="0"/>
          </a:p>
          <a:p>
            <a:r>
              <a:rPr lang="cs-CZ" sz="3600" dirty="0" smtClean="0"/>
              <a:t>motivace </a:t>
            </a:r>
            <a:r>
              <a:rPr lang="cs-CZ" sz="3600" dirty="0"/>
              <a:t>dětí a žáků</a:t>
            </a:r>
          </a:p>
        </p:txBody>
      </p:sp>
    </p:spTree>
    <p:extLst>
      <p:ext uri="{BB962C8B-B14F-4D97-AF65-F5344CB8AC3E}">
        <p14:creationId xmlns:p14="http://schemas.microsoft.com/office/powerpoint/2010/main" val="20345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056048072"/>
              </p:ext>
            </p:extLst>
          </p:nvPr>
        </p:nvGraphicFramePr>
        <p:xfrm>
          <a:off x="2050486" y="1556792"/>
          <a:ext cx="5208240" cy="3544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Obdélník 2"/>
          <p:cNvSpPr/>
          <p:nvPr/>
        </p:nvSpPr>
        <p:spPr>
          <a:xfrm>
            <a:off x="2195736" y="1124744"/>
            <a:ext cx="47488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800" b="1" dirty="0"/>
              <a:t>motivace zákonných zástupců </a:t>
            </a:r>
            <a:r>
              <a:rPr lang="cs-CZ" sz="2800" b="1" dirty="0" smtClean="0"/>
              <a:t> </a:t>
            </a:r>
            <a:endParaRPr lang="cs-CZ" sz="2800" b="1" dirty="0"/>
          </a:p>
        </p:txBody>
      </p:sp>
      <p:sp>
        <p:nvSpPr>
          <p:cNvPr id="4" name="Obdélník 3"/>
          <p:cNvSpPr/>
          <p:nvPr/>
        </p:nvSpPr>
        <p:spPr>
          <a:xfrm>
            <a:off x="284083" y="5157192"/>
            <a:ext cx="2815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800" b="1" dirty="0" smtClean="0"/>
              <a:t>motivace </a:t>
            </a:r>
            <a:r>
              <a:rPr lang="cs-CZ" sz="2800" b="1" dirty="0"/>
              <a:t>učitelů  </a:t>
            </a:r>
          </a:p>
        </p:txBody>
      </p:sp>
      <p:sp>
        <p:nvSpPr>
          <p:cNvPr id="5" name="Obdélník 4"/>
          <p:cNvSpPr/>
          <p:nvPr/>
        </p:nvSpPr>
        <p:spPr>
          <a:xfrm>
            <a:off x="5436096" y="5157192"/>
            <a:ext cx="33271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800" b="1" dirty="0"/>
              <a:t>motivace dětí a </a:t>
            </a:r>
            <a:r>
              <a:rPr lang="cs-CZ" sz="2800" b="1" dirty="0" smtClean="0"/>
              <a:t>žáků 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122208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445624" cy="1143000"/>
          </a:xfrm>
        </p:spPr>
        <p:txBody>
          <a:bodyPr>
            <a:normAutofit fontScale="90000"/>
          </a:bodyPr>
          <a:lstStyle/>
          <a:p>
            <a:r>
              <a:rPr lang="cs-CZ" altLang="cs-CZ" b="1" dirty="0"/>
              <a:t>Příklady </a:t>
            </a:r>
            <a:r>
              <a:rPr lang="cs-CZ" altLang="cs-CZ" b="1" dirty="0" smtClean="0"/>
              <a:t>překonání předčasných odchodů ze vzdělávání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2060848"/>
            <a:ext cx="8147248" cy="4065315"/>
          </a:xfrm>
        </p:spPr>
        <p:txBody>
          <a:bodyPr/>
          <a:lstStyle/>
          <a:p>
            <a:pPr>
              <a:defRPr/>
            </a:pPr>
            <a:r>
              <a:rPr lang="cs-CZ" dirty="0"/>
              <a:t>Video č. 1  </a:t>
            </a:r>
            <a:r>
              <a:rPr lang="cs-CZ" dirty="0">
                <a:hlinkClick r:id="rId2"/>
              </a:rPr>
              <a:t>https://www.youtube.com/watch?v=4Pmtwjc_7pA&amp;t=21s</a:t>
            </a:r>
            <a:r>
              <a:rPr lang="cs-CZ" dirty="0"/>
              <a:t> </a:t>
            </a:r>
          </a:p>
          <a:p>
            <a:pPr>
              <a:defRPr/>
            </a:pPr>
            <a:r>
              <a:rPr lang="cs-CZ" dirty="0"/>
              <a:t>Video č. 2</a:t>
            </a:r>
          </a:p>
          <a:p>
            <a:pPr marL="0" indent="0">
              <a:buFont typeface="Arial" charset="0"/>
              <a:buNone/>
              <a:defRPr/>
            </a:pPr>
            <a:r>
              <a:rPr lang="cs-CZ" dirty="0"/>
              <a:t>      </a:t>
            </a:r>
            <a:r>
              <a:rPr lang="cs-CZ" dirty="0">
                <a:hlinkClick r:id="rId3"/>
              </a:rPr>
              <a:t>https://www.youtube.com/watch?v=2tXeIJsK1Cc</a:t>
            </a:r>
            <a:r>
              <a:rPr lang="cs-CZ" dirty="0"/>
              <a:t> </a:t>
            </a:r>
          </a:p>
          <a:p>
            <a:pPr>
              <a:defRPr/>
            </a:pPr>
            <a:r>
              <a:rPr lang="cs-CZ" dirty="0"/>
              <a:t>Video č. 3 </a:t>
            </a:r>
            <a:r>
              <a:rPr lang="cs-CZ" dirty="0">
                <a:hlinkClick r:id="rId4"/>
              </a:rPr>
              <a:t>https://www.youtube.com/watch?v=h0wrCo6fEhI&amp;t=4s</a:t>
            </a:r>
            <a:r>
              <a:rPr lang="cs-C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6923157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2685</TotalTime>
  <Words>265</Words>
  <Application>Microsoft Office PowerPoint</Application>
  <PresentationFormat>Předvádění na obrazovce (4:3)</PresentationFormat>
  <Paragraphs>54</Paragraphs>
  <Slides>10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Vlastní návrh</vt:lpstr>
      <vt:lpstr>Sociální znevýhodnění ve vztahu k předčasným odchodům  ze vzdělávání  Cheb, 4.6.2019</vt:lpstr>
      <vt:lpstr>Prezentace aplikace PowerPoint</vt:lpstr>
      <vt:lpstr>Prezentace aplikace PowerPoint</vt:lpstr>
      <vt:lpstr>Jak úspěšně snižovat předčasné odchody?</vt:lpstr>
      <vt:lpstr>Role výchovného /kariérového poradce</vt:lpstr>
      <vt:lpstr>Materiály ke studiu</vt:lpstr>
      <vt:lpstr>Pro úspěšné výsledky vzdělávání je nutné harmonizovat situaci takto: </vt:lpstr>
      <vt:lpstr>Prezentace aplikace PowerPoint</vt:lpstr>
      <vt:lpstr>Příklady překonání předčasných odchodů ze vzdělávání</vt:lpstr>
      <vt:lpstr>   Děkuji za pozornost a přeji mnoho úspěchů  a radosti ve společné práci.</vt:lpstr>
    </vt:vector>
  </TitlesOfParts>
  <Company>Úřad vlády ČR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Markéta Fišarová</dc:creator>
  <cp:lastModifiedBy>Fišarová Markéta</cp:lastModifiedBy>
  <cp:revision>208</cp:revision>
  <dcterms:created xsi:type="dcterms:W3CDTF">2016-08-10T08:28:13Z</dcterms:created>
  <dcterms:modified xsi:type="dcterms:W3CDTF">2019-06-04T21:39:11Z</dcterms:modified>
</cp:coreProperties>
</file>